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6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39197-AA5F-3A5A-C2CA-B41EC92B2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48B3C-58B6-2DA8-A6DB-D73F60FB8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5E810-64AD-0E11-7C07-5B708162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FB596-877A-E877-FC15-C95438BF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68BD8-82CE-3B45-B07C-9B67F5F4B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477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8BB9B-FB5C-6AAC-6D39-6BF6E83E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FEE70E-406A-4DB2-682E-18FE92EB9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29CEA-2A8E-FCA7-09B8-506D239F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79559-33F8-3F7F-FE32-D8704A633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37259-6CD9-92BE-3CDD-6A7E8E205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8307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781520-C200-520A-62AE-9E8F33A41F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53796-A76A-0654-A687-94700BC75A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45612-DD69-EBDD-E4E1-31767189C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9DB4-418C-DB6F-55F0-5A3C7B35B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BFE99-136F-905B-5E74-0FD22493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3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800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2356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679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920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061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4831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2265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8445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700FA-38B5-B514-D611-4C6BE807F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C893D-EE89-7AC3-110C-EBD4944E0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AA74B-44A4-A19A-424C-44CD57E5F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7E751-9594-474A-B965-211B26F3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91233-FF24-EADE-65ED-35B2D789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352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151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610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804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5428-F604-9B9B-9FEE-E032972C2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CD388-EAB6-DEE3-2530-1E519F343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D54AB-8AEB-4E91-CB7F-E94DACAA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F9A63-6D12-BB82-C1BE-FDE52C56F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9246D-2EE8-6870-F73F-9FF6CAD6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600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7D06-47AA-AE60-43B7-D9C330FA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5FC6C-E008-6144-0C99-B2F644B552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785DA-3F87-3156-9693-D1BC131CC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EE557-3502-60B9-63F7-5FBD906E6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AABE7-A655-740B-4E7E-9BC571ABF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9DED2-C6BB-4D59-F821-40A6E1702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201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17E41-C4B0-1788-CFE6-7D656DD7B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C3EC9-2AED-32D1-5A36-DB784164E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85B07-86DC-E806-D161-175B45CA2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D0C8BC-1AE8-71B0-C6B7-0AFBAA6E3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B10CD5-D190-9687-5042-72B65622A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CA502E-9F42-D6CD-E921-A16A19BCE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649B54-A4E3-AEDF-12C9-3C65F3255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F91644-1C56-97FE-7AD6-04785D40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98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4390F-A092-52A3-F55A-18EA40D54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090AE6-0EE6-1E0C-4275-96768776D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78DEE8-0CBC-1B30-3C97-54E84360E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F1E8E-5ADD-86ED-6720-7333F1D7A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812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85BCD5-3015-21F0-C223-A7C557DAD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96B29-63E5-1264-221A-0DF7806F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4468B-32FC-18AB-8E6E-5734B3C9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22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727A5-8F38-B4DA-7ADA-28455EC79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8E80F-AEA1-9AE1-65F2-D2839693C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F56E3-D4E3-C827-CD26-0D1FD0FCC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F0F85-F15D-3449-BD07-2F8C14CF0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751DA-1364-35D1-904E-873F726B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982632-24D5-0BA3-B48F-3C72CBB8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087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04D5-AEDC-5243-D6F5-88E448395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7FA7A-6616-1953-05F8-8E7F7CDB3C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F9052-4FA8-B698-E3B3-2628D3DFB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0445D7-8A81-87E5-DA63-11367594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266EA-641E-799E-A680-764422ECB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3C706-4AB3-CD39-DFDF-94F09EB2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623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5EC53C-69D3-E430-625C-5A7808278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6064A-5094-77BE-C66B-1A9B8C158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174CB-B4C5-33C2-6E5B-E8EE1D0E0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4A313-D911-C9A0-4A01-B825D65CE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68FA3-436B-9225-FBD5-78862D54A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985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DED3-797A-4EF8-8EF5-8CEC2BA308FD}" type="datetimeFigureOut">
              <a:rPr lang="en-GB" smtClean="0"/>
              <a:t>30/08/2023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BB83-F9A9-4CD4-8759-E1C150808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5585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Rectangle 208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ow of houses with red roofs and a red arrow&#10;&#10;Description automatically generated">
            <a:extLst>
              <a:ext uri="{FF2B5EF4-FFF2-40B4-BE49-F238E27FC236}">
                <a16:creationId xmlns:a16="http://schemas.microsoft.com/office/drawing/2014/main" id="{EA3CFA1C-C6FB-4F4C-B11F-D55BBC799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17" b="3256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098" name="Rectangle 209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56FFD6-2CBA-4D46-B103-A8F77B547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370" y="219397"/>
            <a:ext cx="4408930" cy="32096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8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HOUSING TIME SERIES ANALYSIS</a:t>
            </a:r>
          </a:p>
        </p:txBody>
      </p:sp>
      <p:sp>
        <p:nvSpPr>
          <p:cNvPr id="2099" name="Rectangle 209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0C9C44E-4EA6-4F1C-8938-A5B257E15CE8}"/>
              </a:ext>
            </a:extLst>
          </p:cNvPr>
          <p:cNvSpPr/>
          <p:nvPr/>
        </p:nvSpPr>
        <p:spPr>
          <a:xfrm>
            <a:off x="2381022" y="412482"/>
            <a:ext cx="30508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/>
              <a:t>States VS ROI</a:t>
            </a:r>
            <a:endParaRPr lang="en-KE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439DDE-18B5-4970-8472-4E574691C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90" y="1388098"/>
            <a:ext cx="7490148" cy="4864915"/>
          </a:xfrm>
          <a:prstGeom prst="rect">
            <a:avLst/>
          </a:prstGeom>
        </p:spPr>
      </p:pic>
      <p:sp>
        <p:nvSpPr>
          <p:cNvPr id="9" name="Content Placeholder 19">
            <a:extLst>
              <a:ext uri="{FF2B5EF4-FFF2-40B4-BE49-F238E27FC236}">
                <a16:creationId xmlns:a16="http://schemas.microsoft.com/office/drawing/2014/main" id="{209D0CDE-FF57-41E8-933D-2787042CF284}"/>
              </a:ext>
            </a:extLst>
          </p:cNvPr>
          <p:cNvSpPr txBox="1">
            <a:spLocks/>
          </p:cNvSpPr>
          <p:nvPr/>
        </p:nvSpPr>
        <p:spPr>
          <a:xfrm>
            <a:off x="7950467" y="1771048"/>
            <a:ext cx="3859731" cy="36376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8595" indent="-188595" defTabSz="603504">
              <a:lnSpc>
                <a:spcPct val="150000"/>
              </a:lnSpc>
              <a:spcBef>
                <a:spcPts val="660"/>
              </a:spcBef>
            </a:pPr>
            <a:r>
              <a:rPr lang="en-US" sz="1600" b="1" dirty="0"/>
              <a:t>State of Florida </a:t>
            </a:r>
            <a:r>
              <a:rPr lang="en-US" sz="1600" dirty="0"/>
              <a:t>has the </a:t>
            </a:r>
            <a:r>
              <a:rPr lang="en-US" sz="1600" b="1" dirty="0"/>
              <a:t>highest ROI </a:t>
            </a:r>
            <a:r>
              <a:rPr lang="en-US" sz="1600" dirty="0"/>
              <a:t>for all specified periods.</a:t>
            </a:r>
            <a:endParaRPr lang="en-GB" sz="1600" dirty="0">
              <a:solidFill>
                <a:srgbClr val="FF0000"/>
              </a:solidFill>
            </a:endParaRPr>
          </a:p>
          <a:p>
            <a:pPr marL="0" indent="0" defTabSz="603504">
              <a:lnSpc>
                <a:spcPct val="150000"/>
              </a:lnSpc>
              <a:spcBef>
                <a:spcPts val="660"/>
              </a:spcBef>
              <a:buFont typeface="Arial" panose="020B0604020202020204" pitchFamily="34" charset="0"/>
              <a:buNone/>
            </a:pPr>
            <a:endParaRPr lang="en-GB" sz="1600" dirty="0">
              <a:solidFill>
                <a:srgbClr val="FF0000"/>
              </a:solidFill>
            </a:endParaRPr>
          </a:p>
          <a:p>
            <a:pPr marL="188595" indent="-188595" defTabSz="603504">
              <a:lnSpc>
                <a:spcPct val="150000"/>
              </a:lnSpc>
              <a:spcBef>
                <a:spcPts val="660"/>
              </a:spcBef>
            </a:pPr>
            <a:r>
              <a:rPr lang="en-US" sz="1600" dirty="0"/>
              <a:t>Even though New Jersey comes third in 22-year ROI, </a:t>
            </a:r>
            <a:r>
              <a:rPr lang="en-US" sz="1600" b="1" dirty="0"/>
              <a:t>it performs poorly in the 5-year and 3-year ROI</a:t>
            </a:r>
            <a:endParaRPr lang="en-GB" sz="1600" dirty="0">
              <a:solidFill>
                <a:srgbClr val="FF0000"/>
              </a:solidFill>
            </a:endParaRPr>
          </a:p>
          <a:p>
            <a:pPr marL="0" indent="0" defTabSz="603504">
              <a:lnSpc>
                <a:spcPct val="150000"/>
              </a:lnSpc>
              <a:spcBef>
                <a:spcPts val="660"/>
              </a:spcBef>
              <a:buFont typeface="Arial" panose="020B0604020202020204" pitchFamily="34" charset="0"/>
              <a:buNone/>
            </a:pPr>
            <a:endParaRPr lang="en-GB" sz="1600" dirty="0">
              <a:solidFill>
                <a:srgbClr val="FF0000"/>
              </a:solidFill>
            </a:endParaRPr>
          </a:p>
          <a:p>
            <a:pPr marL="188595" indent="-188595" defTabSz="603504">
              <a:lnSpc>
                <a:spcPct val="150000"/>
              </a:lnSpc>
              <a:spcBef>
                <a:spcPts val="660"/>
              </a:spcBef>
            </a:pPr>
            <a:r>
              <a:rPr lang="en-US" sz="1600" dirty="0"/>
              <a:t>Delaware State has the lowest ROI values for all periods.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660029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1EE2CC-B97B-45BC-AB95-90522D209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76" y="1372322"/>
            <a:ext cx="7322269" cy="4610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3031BB1-CA71-4EC4-8DDF-904F9BF77F31}"/>
              </a:ext>
            </a:extLst>
          </p:cNvPr>
          <p:cNvSpPr/>
          <p:nvPr/>
        </p:nvSpPr>
        <p:spPr>
          <a:xfrm>
            <a:off x="2381021" y="412482"/>
            <a:ext cx="3461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States VS CV</a:t>
            </a:r>
            <a:endParaRPr lang="en-KE" sz="3600" dirty="0"/>
          </a:p>
        </p:txBody>
      </p:sp>
      <p:sp>
        <p:nvSpPr>
          <p:cNvPr id="6" name="Content Placeholder 19">
            <a:extLst>
              <a:ext uri="{FF2B5EF4-FFF2-40B4-BE49-F238E27FC236}">
                <a16:creationId xmlns:a16="http://schemas.microsoft.com/office/drawing/2014/main" id="{30782377-0139-4AF9-86DD-8DD61B52718E}"/>
              </a:ext>
            </a:extLst>
          </p:cNvPr>
          <p:cNvSpPr txBox="1">
            <a:spLocks/>
          </p:cNvSpPr>
          <p:nvPr/>
        </p:nvSpPr>
        <p:spPr>
          <a:xfrm>
            <a:off x="7950467" y="1742173"/>
            <a:ext cx="3801979" cy="3666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600" dirty="0"/>
              <a:t>Again, Florida State has </a:t>
            </a:r>
            <a:r>
              <a:rPr lang="en-US" sz="1600" b="1" dirty="0"/>
              <a:t>the highest Co-efficient of Variation</a:t>
            </a:r>
            <a:r>
              <a:rPr lang="en-US" sz="1600" dirty="0"/>
              <a:t> values meaning that though it has </a:t>
            </a:r>
            <a:r>
              <a:rPr lang="en-US" sz="1600" b="1" dirty="0"/>
              <a:t>high return on investment</a:t>
            </a:r>
            <a:r>
              <a:rPr lang="en-US" sz="1600" dirty="0"/>
              <a:t> it is also </a:t>
            </a:r>
            <a:r>
              <a:rPr lang="en-US" sz="1600" b="1" dirty="0"/>
              <a:t>highly risky to invest.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600" b="1" dirty="0"/>
          </a:p>
          <a:p>
            <a:pPr>
              <a:lnSpc>
                <a:spcPct val="150000"/>
              </a:lnSpc>
            </a:pPr>
            <a:r>
              <a:rPr lang="en-US" sz="1600" dirty="0"/>
              <a:t>Delaware has </a:t>
            </a:r>
            <a:r>
              <a:rPr lang="en-US" sz="1600" b="1" dirty="0"/>
              <a:t>low returns and low risk.</a:t>
            </a:r>
          </a:p>
        </p:txBody>
      </p:sp>
    </p:spTree>
    <p:extLst>
      <p:ext uri="{BB962C8B-B14F-4D97-AF65-F5344CB8AC3E}">
        <p14:creationId xmlns:p14="http://schemas.microsoft.com/office/powerpoint/2010/main" val="292395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A37007-8406-4C6F-9E51-0AAADE363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93" y="1124469"/>
            <a:ext cx="7190071" cy="55032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DF929E-E18E-472F-9FD8-575EC9CA5A7B}"/>
              </a:ext>
            </a:extLst>
          </p:cNvPr>
          <p:cNvSpPr/>
          <p:nvPr/>
        </p:nvSpPr>
        <p:spPr>
          <a:xfrm>
            <a:off x="3166898" y="410396"/>
            <a:ext cx="58582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Zip codes VS ROI (all periods)</a:t>
            </a:r>
            <a:endParaRPr lang="en-KE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37ADE-B750-46EC-B456-CB3EC988F15D}"/>
              </a:ext>
            </a:extLst>
          </p:cNvPr>
          <p:cNvSpPr/>
          <p:nvPr/>
        </p:nvSpPr>
        <p:spPr>
          <a:xfrm>
            <a:off x="8165434" y="1643425"/>
            <a:ext cx="3641556" cy="411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121"/>
                </a:solidFill>
                <a:latin typeface="+mj-lt"/>
              </a:rPr>
              <a:t>Zip Code </a:t>
            </a:r>
            <a:r>
              <a:rPr lang="en-US" sz="1600" b="1" dirty="0">
                <a:solidFill>
                  <a:srgbClr val="212121"/>
                </a:solidFill>
                <a:latin typeface="+mj-lt"/>
              </a:rPr>
              <a:t>31561</a:t>
            </a:r>
            <a:r>
              <a:rPr lang="en-US" sz="1600" dirty="0">
                <a:solidFill>
                  <a:srgbClr val="212121"/>
                </a:solidFill>
                <a:latin typeface="+mj-lt"/>
              </a:rPr>
              <a:t> (</a:t>
            </a:r>
            <a:r>
              <a:rPr lang="en-US" sz="1600" b="1" dirty="0">
                <a:solidFill>
                  <a:srgbClr val="212121"/>
                </a:solidFill>
                <a:latin typeface="+mj-lt"/>
              </a:rPr>
              <a:t>Sea Island, Georgia)</a:t>
            </a:r>
            <a:r>
              <a:rPr lang="en-US" sz="1600" dirty="0">
                <a:solidFill>
                  <a:srgbClr val="212121"/>
                </a:solidFill>
                <a:latin typeface="+mj-lt"/>
              </a:rPr>
              <a:t> seems to be performing extremely well in terms of potential for profits.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12121"/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121"/>
                </a:solidFill>
                <a:latin typeface="+mj-lt"/>
              </a:rPr>
              <a:t>Zip Code </a:t>
            </a:r>
            <a:r>
              <a:rPr lang="en-US" sz="1600" b="1" dirty="0">
                <a:solidFill>
                  <a:srgbClr val="212121"/>
                </a:solidFill>
                <a:latin typeface="+mj-lt"/>
              </a:rPr>
              <a:t>31527 (</a:t>
            </a:r>
            <a:r>
              <a:rPr lang="en-US" sz="1600" b="1" dirty="0"/>
              <a:t>Jekyll Island</a:t>
            </a:r>
            <a:r>
              <a:rPr lang="en-US" sz="1600" b="1" dirty="0">
                <a:solidFill>
                  <a:srgbClr val="212121"/>
                </a:solidFill>
                <a:latin typeface="+mj-lt"/>
              </a:rPr>
              <a:t>, Georgia) </a:t>
            </a:r>
            <a:r>
              <a:rPr lang="en-US" sz="1600" dirty="0">
                <a:solidFill>
                  <a:srgbClr val="212121"/>
                </a:solidFill>
                <a:latin typeface="+mj-lt"/>
              </a:rPr>
              <a:t>has both considerably higher historic and 5-year ROI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12121"/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121"/>
                </a:solidFill>
                <a:latin typeface="+mj-lt"/>
              </a:rPr>
              <a:t>3-year investment does not show so much significant ROI</a:t>
            </a:r>
          </a:p>
        </p:txBody>
      </p:sp>
    </p:spTree>
    <p:extLst>
      <p:ext uri="{BB962C8B-B14F-4D97-AF65-F5344CB8AC3E}">
        <p14:creationId xmlns:p14="http://schemas.microsoft.com/office/powerpoint/2010/main" val="27227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E4AE54-D746-4A5A-9BFC-F24648C79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22" y="1122408"/>
            <a:ext cx="6943925" cy="52940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393EEC-A4EE-4EE3-A55A-032471B6726C}"/>
              </a:ext>
            </a:extLst>
          </p:cNvPr>
          <p:cNvSpPr/>
          <p:nvPr/>
        </p:nvSpPr>
        <p:spPr>
          <a:xfrm>
            <a:off x="7296852" y="1642335"/>
            <a:ext cx="4620126" cy="4254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Zip code 28039 (</a:t>
            </a:r>
            <a:r>
              <a:rPr lang="en-US" sz="1400" b="1" dirty="0"/>
              <a:t>East Spenser, North Carolina)</a:t>
            </a:r>
            <a:r>
              <a:rPr lang="en-US" sz="1400" dirty="0"/>
              <a:t> has the highest CV for the past five years, meaning that it </a:t>
            </a:r>
            <a:r>
              <a:rPr lang="en-US" sz="1400" b="1" dirty="0"/>
              <a:t>has high risk of investment.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212121"/>
                </a:solidFill>
              </a:rPr>
              <a:t>31527 (</a:t>
            </a:r>
            <a:r>
              <a:rPr lang="en-US" sz="1400" b="1" dirty="0"/>
              <a:t>Jekyll Island</a:t>
            </a:r>
            <a:r>
              <a:rPr lang="en-US" sz="1400" b="1" dirty="0">
                <a:solidFill>
                  <a:srgbClr val="212121"/>
                </a:solidFill>
              </a:rPr>
              <a:t>, Georgia) </a:t>
            </a:r>
            <a:r>
              <a:rPr lang="en-US" sz="1400" dirty="0"/>
              <a:t>has the highest historical overall CV.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following have the least CV in the 5-year period.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</a:t>
            </a:r>
            <a:r>
              <a:rPr lang="en-US" sz="1400" dirty="0" err="1"/>
              <a:t>i</a:t>
            </a:r>
            <a:r>
              <a:rPr lang="en-US" sz="1400" dirty="0"/>
              <a:t>) 19962 (</a:t>
            </a:r>
            <a:r>
              <a:rPr lang="en-US" sz="1400" b="1" dirty="0"/>
              <a:t>Magnolia, Delaware</a:t>
            </a:r>
            <a:r>
              <a:rPr lang="en-US" sz="14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ii) 31792 (</a:t>
            </a:r>
            <a:r>
              <a:rPr lang="en-US" sz="1400" b="1" dirty="0"/>
              <a:t>Thomasville, Georgia</a:t>
            </a:r>
            <a:r>
              <a:rPr lang="en-US" sz="1400" dirty="0"/>
              <a:t>)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iii) 30125 (</a:t>
            </a:r>
            <a:r>
              <a:rPr lang="en-US" sz="1400" b="1" dirty="0"/>
              <a:t>Cedartown, Georgia</a:t>
            </a:r>
            <a:r>
              <a:rPr lang="en-US" sz="1400" dirty="0"/>
              <a:t>)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iv) 99163 (</a:t>
            </a:r>
            <a:r>
              <a:rPr lang="en-US" sz="1400" b="1" dirty="0"/>
              <a:t>Pullman, Washington</a:t>
            </a:r>
            <a:r>
              <a:rPr lang="en-US" sz="14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 v) 79313 (</a:t>
            </a:r>
            <a:r>
              <a:rPr lang="en-US" sz="1400" b="1" dirty="0"/>
              <a:t>Anton, Texas</a:t>
            </a:r>
            <a:r>
              <a:rPr lang="en-US" sz="1400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C1FDB8-7D1A-4035-A9E8-CA3FB895C925}"/>
              </a:ext>
            </a:extLst>
          </p:cNvPr>
          <p:cNvSpPr/>
          <p:nvPr/>
        </p:nvSpPr>
        <p:spPr>
          <a:xfrm>
            <a:off x="3279371" y="376648"/>
            <a:ext cx="56332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Zip codes VS CV (all periods)</a:t>
            </a:r>
            <a:endParaRPr lang="en-KE" sz="3200" dirty="0"/>
          </a:p>
        </p:txBody>
      </p:sp>
    </p:spTree>
    <p:extLst>
      <p:ext uri="{BB962C8B-B14F-4D97-AF65-F5344CB8AC3E}">
        <p14:creationId xmlns:p14="http://schemas.microsoft.com/office/powerpoint/2010/main" val="2641099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8FACC47-C6DA-428B-AD42-9931546C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47" y="855466"/>
            <a:ext cx="6780295" cy="567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B3CE5D-5D75-441A-BCFB-73D0BA9160BD}"/>
              </a:ext>
            </a:extLst>
          </p:cNvPr>
          <p:cNvSpPr/>
          <p:nvPr/>
        </p:nvSpPr>
        <p:spPr>
          <a:xfrm>
            <a:off x="3343177" y="270691"/>
            <a:ext cx="48222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5-year (ROI and CV)</a:t>
            </a:r>
            <a:endParaRPr lang="en-KE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0BF9C-D9E3-4FED-9D26-AF55B7652F1A}"/>
              </a:ext>
            </a:extLst>
          </p:cNvPr>
          <p:cNvSpPr/>
          <p:nvPr/>
        </p:nvSpPr>
        <p:spPr>
          <a:xfrm>
            <a:off x="7180446" y="1478833"/>
            <a:ext cx="4765407" cy="411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31527 </a:t>
            </a:r>
            <a:r>
              <a:rPr lang="en-US" sz="1600" dirty="0"/>
              <a:t>(</a:t>
            </a:r>
            <a:r>
              <a:rPr lang="en-US" sz="1600" b="1" dirty="0">
                <a:solidFill>
                  <a:srgbClr val="212121"/>
                </a:solidFill>
              </a:rPr>
              <a:t>(</a:t>
            </a:r>
            <a:r>
              <a:rPr lang="en-US" sz="1600" b="1" dirty="0"/>
              <a:t>Jekyll Island</a:t>
            </a:r>
            <a:r>
              <a:rPr lang="en-US" sz="1600" b="1" dirty="0">
                <a:solidFill>
                  <a:srgbClr val="212121"/>
                </a:solidFill>
              </a:rPr>
              <a:t>, Georgia) </a:t>
            </a:r>
            <a:r>
              <a:rPr lang="en-US" sz="1600" dirty="0"/>
              <a:t>stands out again with a </a:t>
            </a:r>
            <a:r>
              <a:rPr lang="en-US" sz="1600" b="1" dirty="0"/>
              <a:t>high 5-year ROI and CV</a:t>
            </a:r>
            <a:r>
              <a:rPr lang="en-US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7302</a:t>
            </a:r>
            <a:r>
              <a:rPr lang="en-US" sz="1600" dirty="0"/>
              <a:t> (</a:t>
            </a:r>
            <a:r>
              <a:rPr lang="en-US" sz="1600" b="1" dirty="0"/>
              <a:t>Jersey City, New Jersey</a:t>
            </a:r>
            <a:r>
              <a:rPr lang="en-US" sz="1600" dirty="0"/>
              <a:t>), </a:t>
            </a:r>
            <a:r>
              <a:rPr lang="en-US" sz="1600" b="1" dirty="0"/>
              <a:t>30317 </a:t>
            </a:r>
            <a:r>
              <a:rPr lang="en-US" sz="1600" dirty="0"/>
              <a:t>(</a:t>
            </a:r>
            <a:r>
              <a:rPr lang="en-US" sz="1600" b="1" dirty="0"/>
              <a:t>Atlanta, Georgia) </a:t>
            </a:r>
            <a:r>
              <a:rPr lang="en-US" sz="1600" dirty="0"/>
              <a:t>and </a:t>
            </a:r>
            <a:r>
              <a:rPr lang="en-US" sz="1600" b="1" dirty="0"/>
              <a:t>78702 </a:t>
            </a:r>
            <a:r>
              <a:rPr lang="en-US" sz="1600" dirty="0"/>
              <a:t>(</a:t>
            </a:r>
            <a:r>
              <a:rPr lang="en-US" sz="1600" b="1" dirty="0"/>
              <a:t>Austin Texas</a:t>
            </a:r>
            <a:r>
              <a:rPr lang="en-US" sz="1600" dirty="0"/>
              <a:t>) have high ROIs but higher than most CV values.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visualization gives a good comparable visualization and was used to form the time series for modelling.</a:t>
            </a:r>
          </a:p>
        </p:txBody>
      </p:sp>
    </p:spTree>
    <p:extLst>
      <p:ext uri="{BB962C8B-B14F-4D97-AF65-F5344CB8AC3E}">
        <p14:creationId xmlns:p14="http://schemas.microsoft.com/office/powerpoint/2010/main" val="1118759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875F14-6C4B-4940-83FB-08D84D097FEC}"/>
              </a:ext>
            </a:extLst>
          </p:cNvPr>
          <p:cNvSpPr/>
          <p:nvPr/>
        </p:nvSpPr>
        <p:spPr>
          <a:xfrm>
            <a:off x="7910285" y="539068"/>
            <a:ext cx="3443514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Home Value per Zip code</a:t>
            </a:r>
          </a:p>
        </p:txBody>
      </p:sp>
      <p:pic>
        <p:nvPicPr>
          <p:cNvPr id="4" name="Picture 3" descr="A graph showing a number of different values&#10;&#10;Description automatically generated with medium confidence">
            <a:extLst>
              <a:ext uri="{FF2B5EF4-FFF2-40B4-BE49-F238E27FC236}">
                <a16:creationId xmlns:a16="http://schemas.microsoft.com/office/drawing/2014/main" id="{3B699021-C508-4638-B07B-040699302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77" y="419725"/>
            <a:ext cx="6861913" cy="54226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6A21A4F-832D-499D-9D14-2D00F14BA7F8}"/>
              </a:ext>
            </a:extLst>
          </p:cNvPr>
          <p:cNvSpPr/>
          <p:nvPr/>
        </p:nvSpPr>
        <p:spPr>
          <a:xfrm>
            <a:off x="8045196" y="2394584"/>
            <a:ext cx="3637138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31561</a:t>
            </a:r>
            <a:r>
              <a:rPr lang="en-US" sz="2000" dirty="0"/>
              <a:t> (</a:t>
            </a:r>
            <a:r>
              <a:rPr lang="en-US" sz="2000" b="1" dirty="0"/>
              <a:t>Sea Island, Georgia) and 7302</a:t>
            </a:r>
            <a:r>
              <a:rPr lang="en-US" sz="2000" dirty="0"/>
              <a:t> (</a:t>
            </a:r>
            <a:r>
              <a:rPr lang="en-US" sz="2000" b="1" dirty="0"/>
              <a:t>Jersey City, New Jersey</a:t>
            </a:r>
            <a:r>
              <a:rPr lang="en-US" sz="2000" dirty="0"/>
              <a:t>) have the highest average home values.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two seem to be outliers.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9252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14FA74B-6F5D-43CC-A3E3-13CA22B43FA9}"/>
              </a:ext>
            </a:extLst>
          </p:cNvPr>
          <p:cNvSpPr/>
          <p:nvPr/>
        </p:nvSpPr>
        <p:spPr>
          <a:xfrm>
            <a:off x="7821776" y="1167211"/>
            <a:ext cx="366562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Average housing price vs Time</a:t>
            </a:r>
            <a:endParaRPr lang="en-KE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CBD535-6BC6-4191-8FD2-E4271AC70649}"/>
              </a:ext>
            </a:extLst>
          </p:cNvPr>
          <p:cNvSpPr/>
          <p:nvPr/>
        </p:nvSpPr>
        <p:spPr>
          <a:xfrm>
            <a:off x="7435121" y="2374945"/>
            <a:ext cx="4602172" cy="3331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Time series analysis shows an </a:t>
            </a:r>
            <a:r>
              <a:rPr lang="en-US" b="1" dirty="0"/>
              <a:t>upward trend from 2012  onwards.</a:t>
            </a:r>
            <a:r>
              <a:rPr lang="en-US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There is a </a:t>
            </a:r>
            <a:r>
              <a:rPr lang="en-US" b="1" dirty="0"/>
              <a:t>general decline </a:t>
            </a:r>
            <a:r>
              <a:rPr lang="en-US" dirty="0"/>
              <a:t>in the average housing sales price </a:t>
            </a:r>
            <a:r>
              <a:rPr lang="en-US" b="1" dirty="0"/>
              <a:t>from 2008 to 2012</a:t>
            </a:r>
            <a:r>
              <a:rPr lang="en-US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3E1645-8A84-4C17-B48E-814A0F4ED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07" y="930904"/>
            <a:ext cx="7168326" cy="523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66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7B69B-347F-482D-A040-74171414AFC6}"/>
              </a:ext>
            </a:extLst>
          </p:cNvPr>
          <p:cNvSpPr txBox="1"/>
          <p:nvPr/>
        </p:nvSpPr>
        <p:spPr>
          <a:xfrm>
            <a:off x="6657715" y="467271"/>
            <a:ext cx="4195674" cy="20525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TIME SERIES MODELING</a:t>
            </a:r>
            <a:endParaRPr lang="en-US" sz="4800" b="0" i="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with a red and blue line&#10;&#10;Description automatically generated">
            <a:extLst>
              <a:ext uri="{FF2B5EF4-FFF2-40B4-BE49-F238E27FC236}">
                <a16:creationId xmlns:a16="http://schemas.microsoft.com/office/drawing/2014/main" id="{EE33337F-7C79-4687-AEDB-7D18341AD5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3" r="17508" b="1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56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1524E-1F33-4FBE-AC8B-42DF932D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3025" y="2519794"/>
            <a:ext cx="4650682" cy="387093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Model used 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past home sale values to predict 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future sales.</a:t>
            </a:r>
          </a:p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Sampled the top 10 zip codes based on 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ROI 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and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 CV</a:t>
            </a:r>
          </a:p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Revealed the top 5 zip codes based on 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RMSE and AIC metrics</a:t>
            </a:r>
          </a:p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Used 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SARIMAX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and 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Facebook Prophet 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models </a:t>
            </a:r>
          </a:p>
          <a:p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5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57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245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lide Background">
            <a:extLst>
              <a:ext uri="{FF2B5EF4-FFF2-40B4-BE49-F238E27FC236}">
                <a16:creationId xmlns:a16="http://schemas.microsoft.com/office/drawing/2014/main" id="{DCE12B23-0F3E-4D27-80BF-1FC934CC2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5136739"/>
            <a:ext cx="6095999" cy="1705455"/>
          </a:xfrm>
          <a:prstGeom prst="rect">
            <a:avLst/>
          </a:prstGeom>
          <a:ln>
            <a:noFill/>
          </a:ln>
          <a:effectLst>
            <a:outerShdw blurRad="139700" dist="38100" dir="10200000" sx="93000" sy="93000" algn="t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54000" dist="50800" dir="5460000" sx="97000" sy="97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9A20C-CA24-47DC-A64E-CBEF120C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293" y="438150"/>
            <a:ext cx="4675414" cy="29908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PREDICTIONSAND FORECASTING</a:t>
            </a:r>
          </a:p>
        </p:txBody>
      </p:sp>
      <p:pic>
        <p:nvPicPr>
          <p:cNvPr id="8" name="Picture 7" descr="A red arrow pointing upwards&#10;&#10;Description automatically generated">
            <a:extLst>
              <a:ext uri="{FF2B5EF4-FFF2-40B4-BE49-F238E27FC236}">
                <a16:creationId xmlns:a16="http://schemas.microsoft.com/office/drawing/2014/main" id="{64608425-FAB1-43BE-9505-7254AFC6E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70" r="7751" b="1"/>
          <a:stretch/>
        </p:blipFill>
        <p:spPr>
          <a:xfrm>
            <a:off x="6388274" y="1077238"/>
            <a:ext cx="5171123" cy="362002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43C0D5-5347-8AB7-D4BD-D861AD2B9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019" y="2963448"/>
            <a:ext cx="4650682" cy="32544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While both models performed the same predictions and metric calculations, Facebook Prophet model was able to forecast the time series well.</a:t>
            </a:r>
          </a:p>
          <a:p>
            <a:pPr marL="457200" lvl="1">
              <a:lnSpc>
                <a:spcPct val="200000"/>
              </a:lnSpc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The top five zip codes are visualized in the next  slides.</a:t>
            </a:r>
          </a:p>
          <a:p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71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7D57-13BF-4E2C-B6E8-8BE1FCC87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961" y="198720"/>
            <a:ext cx="4801643" cy="549275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1. Decatur, Texas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4347AA-7555-493E-B06B-33701032A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873" y="898307"/>
            <a:ext cx="10008295" cy="536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77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oup of people pushing a word&#10;&#10;Description automatically generated">
            <a:extLst>
              <a:ext uri="{FF2B5EF4-FFF2-40B4-BE49-F238E27FC236}">
                <a16:creationId xmlns:a16="http://schemas.microsoft.com/office/drawing/2014/main" id="{3D3E82FF-C996-4E54-AF85-2DCCD7432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2" r="3857" b="1"/>
          <a:stretch/>
        </p:blipFill>
        <p:spPr>
          <a:xfrm rot="21600000"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838D1-846C-14A1-23CA-D7B3C57E8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 dirty="0"/>
              <a:t>Group 8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91B00-3BD3-C27B-6C30-7C49BB7F3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2000" dirty="0"/>
              <a:t>Sammy </a:t>
            </a:r>
            <a:r>
              <a:rPr lang="en-GB" sz="2000" dirty="0" err="1"/>
              <a:t>Sifuna</a:t>
            </a:r>
            <a:endParaRPr lang="en-GB" sz="2000" dirty="0"/>
          </a:p>
          <a:p>
            <a:r>
              <a:rPr lang="en-GB" sz="2000" dirty="0"/>
              <a:t>Julius Charles</a:t>
            </a:r>
          </a:p>
          <a:p>
            <a:r>
              <a:rPr lang="en-GB" sz="2000" dirty="0" err="1"/>
              <a:t>Waruchu</a:t>
            </a:r>
            <a:r>
              <a:rPr lang="en-GB" sz="2000" dirty="0"/>
              <a:t> Kuria</a:t>
            </a:r>
          </a:p>
          <a:p>
            <a:r>
              <a:rPr lang="en-GB" sz="2000" dirty="0"/>
              <a:t>Rael </a:t>
            </a:r>
            <a:r>
              <a:rPr lang="en-GB" sz="2000" dirty="0" err="1"/>
              <a:t>Ndonye</a:t>
            </a:r>
            <a:endParaRPr lang="en-GB" sz="2000" dirty="0"/>
          </a:p>
          <a:p>
            <a:r>
              <a:rPr lang="en-GB" sz="2000" dirty="0"/>
              <a:t>Alan Omondi</a:t>
            </a:r>
          </a:p>
          <a:p>
            <a:r>
              <a:rPr lang="en-GB" sz="2000" dirty="0"/>
              <a:t>Janet Khainza</a:t>
            </a:r>
          </a:p>
        </p:txBody>
      </p:sp>
    </p:spTree>
    <p:extLst>
      <p:ext uri="{BB962C8B-B14F-4D97-AF65-F5344CB8AC3E}">
        <p14:creationId xmlns:p14="http://schemas.microsoft.com/office/powerpoint/2010/main" val="4038999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07FDBE-3820-4B95-AFAB-2421EE443B43}"/>
              </a:ext>
            </a:extLst>
          </p:cNvPr>
          <p:cNvSpPr txBox="1">
            <a:spLocks/>
          </p:cNvSpPr>
          <p:nvPr/>
        </p:nvSpPr>
        <p:spPr>
          <a:xfrm>
            <a:off x="3803737" y="162098"/>
            <a:ext cx="4584525" cy="740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868680">
              <a:spcAft>
                <a:spcPts val="600"/>
              </a:spcAft>
            </a:pPr>
            <a:r>
              <a:rPr lang="en-US" sz="2800" dirty="0"/>
              <a:t>2. Harbeson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Delaware 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865C65-1649-4191-B1E8-1854842CB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717" y="902614"/>
            <a:ext cx="9908088" cy="535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77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526835D-0A47-4C58-9EBD-CA23719603FF}"/>
              </a:ext>
            </a:extLst>
          </p:cNvPr>
          <p:cNvSpPr txBox="1">
            <a:spLocks/>
          </p:cNvSpPr>
          <p:nvPr/>
        </p:nvSpPr>
        <p:spPr>
          <a:xfrm>
            <a:off x="4229620" y="288100"/>
            <a:ext cx="4183692" cy="5260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868680"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Atlanta, Georgia 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3046A9-CD1D-4394-99B6-6FBD60957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99" y="814192"/>
            <a:ext cx="9515475" cy="548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82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840D2D-B913-4C99-9B33-8DB4DF8AC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70" y="764337"/>
            <a:ext cx="10162784" cy="5539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06D3F3E-6490-4D84-94FD-BEAFC3AE146C}"/>
              </a:ext>
            </a:extLst>
          </p:cNvPr>
          <p:cNvSpPr txBox="1">
            <a:spLocks/>
          </p:cNvSpPr>
          <p:nvPr/>
        </p:nvSpPr>
        <p:spPr>
          <a:xfrm>
            <a:off x="3816263" y="125260"/>
            <a:ext cx="4559474" cy="551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868680"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4. Old Fort, North Carolina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832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BE0C5E-13AC-47E3-A7B4-F1FC9D24E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81" y="858853"/>
            <a:ext cx="9515475" cy="535424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E99FCDC-2A0B-47F7-8880-7713BC2D02D4}"/>
              </a:ext>
            </a:extLst>
          </p:cNvPr>
          <p:cNvSpPr txBox="1">
            <a:spLocks/>
          </p:cNvSpPr>
          <p:nvPr/>
        </p:nvSpPr>
        <p:spPr>
          <a:xfrm>
            <a:off x="3860104" y="294802"/>
            <a:ext cx="4281814" cy="5640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868680">
              <a:spcAft>
                <a:spcPts val="600"/>
              </a:spcAft>
            </a:pPr>
            <a:r>
              <a:rPr lang="en-US" sz="2800" dirty="0"/>
              <a:t>5. Soap Lake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Washington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60524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6B9E6-6DF3-4ED9-9906-CC5C4C394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Evaluation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7313C52-7BB4-4FF5-A347-A54DD7443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44575"/>
              </p:ext>
            </p:extLst>
          </p:nvPr>
        </p:nvGraphicFramePr>
        <p:xfrm>
          <a:off x="4502428" y="846483"/>
          <a:ext cx="7225749" cy="5165039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11746">
                  <a:extLst>
                    <a:ext uri="{9D8B030D-6E8A-4147-A177-3AD203B41FA5}">
                      <a16:colId xmlns:a16="http://schemas.microsoft.com/office/drawing/2014/main" val="3588091177"/>
                    </a:ext>
                  </a:extLst>
                </a:gridCol>
                <a:gridCol w="2340718">
                  <a:extLst>
                    <a:ext uri="{9D8B030D-6E8A-4147-A177-3AD203B41FA5}">
                      <a16:colId xmlns:a16="http://schemas.microsoft.com/office/drawing/2014/main" val="3653122139"/>
                    </a:ext>
                  </a:extLst>
                </a:gridCol>
                <a:gridCol w="2173285">
                  <a:extLst>
                    <a:ext uri="{9D8B030D-6E8A-4147-A177-3AD203B41FA5}">
                      <a16:colId xmlns:a16="http://schemas.microsoft.com/office/drawing/2014/main" val="3662676696"/>
                    </a:ext>
                  </a:extLst>
                </a:gridCol>
              </a:tblGrid>
              <a:tr h="532978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RMSE</a:t>
                      </a:r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AIC</a:t>
                      </a:r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1441119046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 dirty="0">
                          <a:effectLst/>
                        </a:rPr>
                        <a:t>Decatur, TX </a:t>
                      </a:r>
                      <a:endParaRPr lang="en-US" sz="2400" dirty="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 dirty="0">
                          <a:effectLst/>
                        </a:rPr>
                        <a:t>5033.433673</a:t>
                      </a:r>
                      <a:endParaRPr lang="en-US" sz="2400" dirty="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 dirty="0">
                          <a:effectLst/>
                        </a:rPr>
                        <a:t>765.971035</a:t>
                      </a:r>
                      <a:endParaRPr lang="en-US" sz="2400" dirty="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3607519742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Harbeson, DE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 dirty="0">
                          <a:effectLst/>
                        </a:rPr>
                        <a:t>5753.477978</a:t>
                      </a:r>
                      <a:endParaRPr lang="en-US" sz="2400" dirty="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912.078435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511903641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Atlanta, GA 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6154.167274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892.355686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216770757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Old Fort, NC 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6779.883346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692.602794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742121613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Soap Lake, WA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10254.866297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875.084354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2956846494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Austin, TX 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11318.298431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1006.814736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1011315311"/>
                  </a:ext>
                </a:extLst>
              </a:tr>
              <a:tr h="532978">
                <a:tc>
                  <a:txBody>
                    <a:bodyPr/>
                    <a:lstStyle/>
                    <a:p>
                      <a:r>
                        <a:rPr lang="en-US" sz="2400" kern="1200">
                          <a:effectLst/>
                        </a:rPr>
                        <a:t>Fairmount, GA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13161.083951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835.732403</a:t>
                      </a:r>
                      <a:endParaRPr lang="en-US" sz="240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495391145"/>
                  </a:ext>
                </a:extLst>
              </a:tr>
              <a:tr h="9012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>
                          <a:effectLst/>
                        </a:rPr>
                        <a:t>Jekyll Island, GA</a:t>
                      </a:r>
                      <a:endParaRPr lang="en-US" sz="2400"/>
                    </a:p>
                    <a:p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>
                          <a:effectLst/>
                        </a:rPr>
                        <a:t>30178.717667</a:t>
                      </a:r>
                      <a:endParaRPr lang="en-US" sz="2400"/>
                    </a:p>
                  </a:txBody>
                  <a:tcPr marL="120552" marR="120552" marT="60276" marB="60276"/>
                </a:tc>
                <a:tc>
                  <a:txBody>
                    <a:bodyPr/>
                    <a:lstStyle/>
                    <a:p>
                      <a:r>
                        <a:rPr lang="en-KE" sz="2400" kern="1200" dirty="0">
                          <a:effectLst/>
                        </a:rPr>
                        <a:t>1201.778543</a:t>
                      </a:r>
                      <a:endParaRPr lang="en-US" sz="2400" dirty="0"/>
                    </a:p>
                  </a:txBody>
                  <a:tcPr marL="120552" marR="120552" marT="60276" marB="60276"/>
                </a:tc>
                <a:extLst>
                  <a:ext uri="{0D108BD9-81ED-4DB2-BD59-A6C34878D82A}">
                    <a16:rowId xmlns:a16="http://schemas.microsoft.com/office/drawing/2014/main" val="1631767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5205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0CCC4BA0-1298-4DBD-86F1-B51D8C9D3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3F2DF-4E06-4E6B-9065-251E461C9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777" y="745057"/>
            <a:ext cx="3247711" cy="574002"/>
          </a:xfrm>
        </p:spPr>
        <p:txBody>
          <a:bodyPr anchor="b">
            <a:normAutofit fontScale="90000"/>
          </a:bodyPr>
          <a:lstStyle/>
          <a:p>
            <a:r>
              <a:rPr lang="en-US" sz="40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FC94F-F0A3-411C-9A97-898749CE6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35" y="1578280"/>
            <a:ext cx="6429324" cy="4304076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KE" sz="1400" b="1" dirty="0"/>
              <a:t>76234</a:t>
            </a:r>
            <a:r>
              <a:rPr lang="en-US" sz="1400" b="1" dirty="0"/>
              <a:t>(Decatur, TX), 19951 ( Harbeson, DE), 30317 (Atlanta, GA</a:t>
            </a:r>
            <a:r>
              <a:rPr lang="en-US" sz="1400" dirty="0"/>
              <a:t>), </a:t>
            </a:r>
            <a:r>
              <a:rPr lang="en-US" sz="1400" b="1" dirty="0"/>
              <a:t>28762 (Old Fort, NC</a:t>
            </a:r>
            <a:r>
              <a:rPr lang="en-US" sz="1400" dirty="0"/>
              <a:t>)  and </a:t>
            </a:r>
            <a:r>
              <a:rPr lang="en-US" sz="1400" b="1" dirty="0"/>
              <a:t>98851 (Soap Lake, WA)  </a:t>
            </a:r>
            <a:r>
              <a:rPr lang="en-US" sz="1400" dirty="0"/>
              <a:t>are top 5 zip codes to invest in because of high ROI and recourses should be put in them.</a:t>
            </a:r>
          </a:p>
          <a:p>
            <a:pPr>
              <a:lnSpc>
                <a:spcPct val="150000"/>
              </a:lnSpc>
            </a:pPr>
            <a:r>
              <a:rPr lang="en-US" sz="1400" b="0" i="0" dirty="0">
                <a:effectLst/>
              </a:rPr>
              <a:t>The best months to sell to maximize profit are:</a:t>
            </a:r>
          </a:p>
          <a:p>
            <a:pPr marL="1200150" lvl="2" indent="-285750">
              <a:lnSpc>
                <a:spcPct val="150000"/>
              </a:lnSpc>
              <a:buFont typeface="+mj-lt"/>
              <a:buAutoNum type="romanLcPeriod"/>
            </a:pPr>
            <a:r>
              <a:rPr lang="en-US" sz="1400" b="0" i="0" dirty="0">
                <a:effectLst/>
              </a:rPr>
              <a:t>December in </a:t>
            </a:r>
            <a:r>
              <a:rPr lang="en-US" sz="1400" b="1" i="0" dirty="0">
                <a:effectLst/>
              </a:rPr>
              <a:t>Harbeson</a:t>
            </a:r>
            <a:r>
              <a:rPr lang="en-US" sz="1400" b="0" i="0" dirty="0">
                <a:effectLst/>
              </a:rPr>
              <a:t>, DE,   </a:t>
            </a:r>
          </a:p>
          <a:p>
            <a:pPr marL="1200150" lvl="2" indent="-285750">
              <a:lnSpc>
                <a:spcPct val="150000"/>
              </a:lnSpc>
              <a:buFont typeface="+mj-lt"/>
              <a:buAutoNum type="romanLcPeriod"/>
            </a:pPr>
            <a:r>
              <a:rPr lang="en-US" sz="1400" b="0" i="0" dirty="0">
                <a:effectLst/>
              </a:rPr>
              <a:t>April in </a:t>
            </a:r>
            <a:r>
              <a:rPr lang="en-US" sz="1400" b="1" i="0" dirty="0">
                <a:effectLst/>
              </a:rPr>
              <a:t>Old Fort</a:t>
            </a:r>
            <a:r>
              <a:rPr lang="en-US" sz="1400" b="0" i="0" dirty="0">
                <a:effectLst/>
              </a:rPr>
              <a:t>, NC and </a:t>
            </a:r>
            <a:r>
              <a:rPr lang="en-US" sz="1400" b="1" i="0" dirty="0">
                <a:effectLst/>
              </a:rPr>
              <a:t>Fairmount</a:t>
            </a:r>
            <a:r>
              <a:rPr lang="en-US" sz="1400" b="0" i="0" dirty="0">
                <a:effectLst/>
              </a:rPr>
              <a:t>, GA</a:t>
            </a:r>
          </a:p>
          <a:p>
            <a:pPr marL="1200150" lvl="2" indent="-285750">
              <a:lnSpc>
                <a:spcPct val="150000"/>
              </a:lnSpc>
              <a:buFont typeface="+mj-lt"/>
              <a:buAutoNum type="romanLcPeriod"/>
            </a:pPr>
            <a:r>
              <a:rPr lang="en-US" sz="1400" b="0" i="0" dirty="0">
                <a:effectLst/>
              </a:rPr>
              <a:t>June in </a:t>
            </a:r>
            <a:r>
              <a:rPr lang="en-US" sz="1400" b="1" i="0" dirty="0">
                <a:effectLst/>
              </a:rPr>
              <a:t>Decatur</a:t>
            </a:r>
            <a:r>
              <a:rPr lang="en-US" sz="1400" b="0" i="0" dirty="0">
                <a:effectLst/>
              </a:rPr>
              <a:t>, TX, </a:t>
            </a:r>
            <a:r>
              <a:rPr lang="en-US" sz="1400" b="1" i="0" dirty="0">
                <a:effectLst/>
              </a:rPr>
              <a:t>Soap Lake</a:t>
            </a:r>
            <a:r>
              <a:rPr lang="en-US" sz="1400" b="0" i="0" dirty="0">
                <a:effectLst/>
              </a:rPr>
              <a:t>, WA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Facebook prophet </a:t>
            </a:r>
            <a:r>
              <a:rPr lang="en-US" sz="1400" dirty="0"/>
              <a:t>is a better model in predicting future housing sales values.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The return on investment and the risk are not necessarily correlated. </a:t>
            </a:r>
            <a:r>
              <a:rPr lang="en-US" sz="1400" b="1" dirty="0"/>
              <a:t>Sometimes a high ROI could also mean a high risk and vice versa</a:t>
            </a:r>
            <a:endParaRPr lang="en-US" sz="1400" b="1" i="0" dirty="0">
              <a:effectLst/>
            </a:endParaRPr>
          </a:p>
          <a:p>
            <a:endParaRPr lang="en-US" sz="1400" b="0" i="0" dirty="0">
              <a:effectLst/>
            </a:endParaRPr>
          </a:p>
          <a:p>
            <a:endParaRPr lang="en-US" sz="1400" dirty="0"/>
          </a:p>
          <a:p>
            <a:endParaRPr lang="en-US" sz="1400" dirty="0"/>
          </a:p>
        </p:txBody>
      </p:sp>
      <p:pic>
        <p:nvPicPr>
          <p:cNvPr id="5" name="Picture 4" descr="A yellow brain in a glass bulb&#10;&#10;Description automatically generated">
            <a:extLst>
              <a:ext uri="{FF2B5EF4-FFF2-40B4-BE49-F238E27FC236}">
                <a16:creationId xmlns:a16="http://schemas.microsoft.com/office/drawing/2014/main" id="{176CD1E3-1ADB-4CFB-A3CE-656E553134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43" r="26057" b="1"/>
          <a:stretch/>
        </p:blipFill>
        <p:spPr>
          <a:xfrm>
            <a:off x="7047513" y="975645"/>
            <a:ext cx="4443447" cy="4443447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43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" name="Rectangle 9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669A25-788A-4600-BB45-19B8DD79A221}"/>
              </a:ext>
            </a:extLst>
          </p:cNvPr>
          <p:cNvSpPr txBox="1"/>
          <p:nvPr/>
        </p:nvSpPr>
        <p:spPr>
          <a:xfrm>
            <a:off x="7314813" y="841418"/>
            <a:ext cx="4029913" cy="1087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latin typeface="+mj-lt"/>
                <a:ea typeface="+mj-ea"/>
                <a:cs typeface="+mj-cs"/>
              </a:rPr>
              <a:t>RECOMMENDATIONS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5E4FD6-59E7-45D3-AAA7-029FC145CA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86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75" name="Content Placeholder 2">
            <a:extLst>
              <a:ext uri="{FF2B5EF4-FFF2-40B4-BE49-F238E27FC236}">
                <a16:creationId xmlns:a16="http://schemas.microsoft.com/office/drawing/2014/main" id="{A0D23AC6-9776-4337-91CE-1D0DFD0DE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4762" y="1929008"/>
            <a:ext cx="4775818" cy="444673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600" dirty="0"/>
              <a:t>Invest on the top 5 zip codes and </a:t>
            </a:r>
            <a:r>
              <a:rPr lang="en-US" sz="1600" b="1" dirty="0"/>
              <a:t>allocate resources towards them.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Obtain </a:t>
            </a:r>
            <a:r>
              <a:rPr lang="en-US" sz="1600" b="1" dirty="0"/>
              <a:t>current data</a:t>
            </a:r>
            <a:r>
              <a:rPr lang="en-US" sz="1600" dirty="0"/>
              <a:t> after 2018 for current predictions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There is need to </a:t>
            </a:r>
            <a:r>
              <a:rPr lang="en-US" sz="1600" b="1" dirty="0"/>
              <a:t>consider outside factors </a:t>
            </a:r>
            <a:r>
              <a:rPr lang="en-US" sz="1600" dirty="0"/>
              <a:t>(housing grade, property size, renovations) that may also affect Sales value.</a:t>
            </a:r>
          </a:p>
        </p:txBody>
      </p:sp>
    </p:spTree>
    <p:extLst>
      <p:ext uri="{BB962C8B-B14F-4D97-AF65-F5344CB8AC3E}">
        <p14:creationId xmlns:p14="http://schemas.microsoft.com/office/powerpoint/2010/main" val="2889548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3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A77E1-0E71-474F-A6FE-484BB5B32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39" r="16562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D9F0E-531F-D5E2-D107-3CD74076D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270894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5953080-789E-42F7-81A3-D51A05578741}"/>
              </a:ext>
            </a:extLst>
          </p:cNvPr>
          <p:cNvGrpSpPr/>
          <p:nvPr/>
        </p:nvGrpSpPr>
        <p:grpSpPr>
          <a:xfrm>
            <a:off x="348366" y="904920"/>
            <a:ext cx="10412678" cy="5649884"/>
            <a:chOff x="743002" y="927599"/>
            <a:chExt cx="9553965" cy="544393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97B0E95-5898-410F-8B62-1050839A5014}"/>
                </a:ext>
              </a:extLst>
            </p:cNvPr>
            <p:cNvGrpSpPr/>
            <p:nvPr/>
          </p:nvGrpSpPr>
          <p:grpSpPr>
            <a:xfrm>
              <a:off x="743002" y="927599"/>
              <a:ext cx="9553965" cy="4593378"/>
              <a:chOff x="1302584" y="1622168"/>
              <a:chExt cx="8522525" cy="4097481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8816C44-FEB7-4B4E-AA13-D16FBFF286B0}"/>
                  </a:ext>
                </a:extLst>
              </p:cNvPr>
              <p:cNvGrpSpPr/>
              <p:nvPr/>
            </p:nvGrpSpPr>
            <p:grpSpPr>
              <a:xfrm>
                <a:off x="3737485" y="1622168"/>
                <a:ext cx="4660644" cy="4097481"/>
                <a:chOff x="3737485" y="2180902"/>
                <a:chExt cx="4660644" cy="4097481"/>
              </a:xfrm>
            </p:grpSpPr>
            <p:sp>
              <p:nvSpPr>
                <p:cNvPr id="67" name="Circle: Hollow 66">
                  <a:extLst>
                    <a:ext uri="{FF2B5EF4-FFF2-40B4-BE49-F238E27FC236}">
                      <a16:creationId xmlns:a16="http://schemas.microsoft.com/office/drawing/2014/main" id="{90E3DF0C-ECFE-4D7C-A4C6-0465827C8333}"/>
                    </a:ext>
                  </a:extLst>
                </p:cNvPr>
                <p:cNvSpPr/>
                <p:nvPr/>
              </p:nvSpPr>
              <p:spPr>
                <a:xfrm>
                  <a:off x="4108516" y="2341022"/>
                  <a:ext cx="4055443" cy="3937361"/>
                </a:xfrm>
                <a:prstGeom prst="donut">
                  <a:avLst>
                    <a:gd name="adj" fmla="val 2388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0F5F3797-C076-459B-869F-689F738FE4C1}"/>
                    </a:ext>
                  </a:extLst>
                </p:cNvPr>
                <p:cNvGrpSpPr/>
                <p:nvPr/>
              </p:nvGrpSpPr>
              <p:grpSpPr>
                <a:xfrm>
                  <a:off x="3737485" y="2180902"/>
                  <a:ext cx="4660644" cy="3829049"/>
                  <a:chOff x="3737485" y="2180902"/>
                  <a:chExt cx="4660644" cy="3829049"/>
                </a:xfrm>
              </p:grpSpPr>
              <p:sp>
                <p:nvSpPr>
                  <p:cNvPr id="70" name="Oval 69">
                    <a:extLst>
                      <a:ext uri="{FF2B5EF4-FFF2-40B4-BE49-F238E27FC236}">
                        <a16:creationId xmlns:a16="http://schemas.microsoft.com/office/drawing/2014/main" id="{344083D4-E729-479E-B62D-40BBD562AE4A}"/>
                      </a:ext>
                    </a:extLst>
                  </p:cNvPr>
                  <p:cNvSpPr/>
                  <p:nvPr/>
                </p:nvSpPr>
                <p:spPr>
                  <a:xfrm>
                    <a:off x="6569330" y="2180902"/>
                    <a:ext cx="914400" cy="914400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lang="en-IN" sz="2000" dirty="0">
                        <a:solidFill>
                          <a:srgbClr val="FFFFFF"/>
                        </a:solidFill>
                        <a:latin typeface="+mj-lt"/>
                      </a:rPr>
                      <a:t>7</a:t>
                    </a:r>
                    <a:endParaRPr kumimoji="0" lang="en-IN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Oval 70">
                    <a:extLst>
                      <a:ext uri="{FF2B5EF4-FFF2-40B4-BE49-F238E27FC236}">
                        <a16:creationId xmlns:a16="http://schemas.microsoft.com/office/drawing/2014/main" id="{50BC75E7-9C2A-4C22-9AC5-A9501F68065A}"/>
                      </a:ext>
                    </a:extLst>
                  </p:cNvPr>
                  <p:cNvSpPr/>
                  <p:nvPr/>
                </p:nvSpPr>
                <p:spPr>
                  <a:xfrm>
                    <a:off x="4651145" y="2235150"/>
                    <a:ext cx="914400" cy="914400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lang="en-IN" sz="2000" dirty="0">
                        <a:solidFill>
                          <a:srgbClr val="FFFFFF"/>
                        </a:solidFill>
                        <a:latin typeface="+mj-lt"/>
                      </a:rPr>
                      <a:t>1</a:t>
                    </a:r>
                    <a:endParaRPr kumimoji="0" lang="en-IN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Oval 71">
                    <a:extLst>
                      <a:ext uri="{FF2B5EF4-FFF2-40B4-BE49-F238E27FC236}">
                        <a16:creationId xmlns:a16="http://schemas.microsoft.com/office/drawing/2014/main" id="{C2F7BF7C-BCAA-45E8-B112-F6B884DC29A2}"/>
                      </a:ext>
                    </a:extLst>
                  </p:cNvPr>
                  <p:cNvSpPr/>
                  <p:nvPr/>
                </p:nvSpPr>
                <p:spPr>
                  <a:xfrm>
                    <a:off x="4163692" y="5095551"/>
                    <a:ext cx="914400" cy="914400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Trebuchet MS" panose="020B0603020202020204"/>
                        <a:ea typeface="+mn-ea"/>
                        <a:cs typeface="+mn-cs"/>
                      </a:rPr>
                      <a:t>3</a:t>
                    </a:r>
                  </a:p>
                </p:txBody>
              </p:sp>
              <p:sp>
                <p:nvSpPr>
                  <p:cNvPr id="73" name="Oval 72">
                    <a:extLst>
                      <a:ext uri="{FF2B5EF4-FFF2-40B4-BE49-F238E27FC236}">
                        <a16:creationId xmlns:a16="http://schemas.microsoft.com/office/drawing/2014/main" id="{2D92D684-1710-4A25-A708-495AD45D8A7A}"/>
                      </a:ext>
                    </a:extLst>
                  </p:cNvPr>
                  <p:cNvSpPr/>
                  <p:nvPr/>
                </p:nvSpPr>
                <p:spPr>
                  <a:xfrm>
                    <a:off x="7324125" y="4906783"/>
                    <a:ext cx="914400" cy="914400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I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rPr>
                      <a:t>5</a:t>
                    </a:r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FC497F14-2FED-4716-AC0B-A8E8489F222D}"/>
                      </a:ext>
                    </a:extLst>
                  </p:cNvPr>
                  <p:cNvSpPr/>
                  <p:nvPr/>
                </p:nvSpPr>
                <p:spPr>
                  <a:xfrm>
                    <a:off x="3737485" y="3588505"/>
                    <a:ext cx="914400" cy="914400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lang="en-IN" sz="2000" dirty="0">
                        <a:solidFill>
                          <a:srgbClr val="FFFFFF"/>
                        </a:solidFill>
                        <a:latin typeface="+mj-lt"/>
                      </a:rPr>
                      <a:t>2</a:t>
                    </a:r>
                    <a:endParaRPr kumimoji="0" lang="en-IN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0457B4A1-FC07-445B-8E9F-55848E0F2CDA}"/>
                      </a:ext>
                    </a:extLst>
                  </p:cNvPr>
                  <p:cNvSpPr/>
                  <p:nvPr/>
                </p:nvSpPr>
                <p:spPr>
                  <a:xfrm>
                    <a:off x="7483729" y="3464499"/>
                    <a:ext cx="914400" cy="914400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lang="en-IN" sz="2000" dirty="0">
                        <a:solidFill>
                          <a:srgbClr val="FFFFFF"/>
                        </a:solidFill>
                        <a:latin typeface="+mj-lt"/>
                      </a:rPr>
                      <a:t>6</a:t>
                    </a:r>
                    <a:endParaRPr kumimoji="0" lang="en-IN" sz="2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+mj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F96B7236-6906-426D-9184-F79B51A4B523}"/>
                  </a:ext>
                </a:extLst>
              </p:cNvPr>
              <p:cNvSpPr txBox="1"/>
              <p:nvPr/>
            </p:nvSpPr>
            <p:spPr>
              <a:xfrm>
                <a:off x="1587630" y="1906742"/>
                <a:ext cx="2941695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/>
                <a:r>
                  <a:rPr lang="en-GB" sz="2000" dirty="0"/>
                  <a:t> </a:t>
                </a:r>
                <a:r>
                  <a:rPr lang="en-GB" sz="2000" b="1" dirty="0">
                    <a:latin typeface="Georgia" panose="02040502050405020303" pitchFamily="18" charset="0"/>
                  </a:rPr>
                  <a:t>Business Understanding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A58AD9E-D68A-45BB-8A94-DFAE7DC4D5A0}"/>
                  </a:ext>
                </a:extLst>
              </p:cNvPr>
              <p:cNvSpPr txBox="1"/>
              <p:nvPr/>
            </p:nvSpPr>
            <p:spPr>
              <a:xfrm>
                <a:off x="1302584" y="3302019"/>
                <a:ext cx="2378298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Bef>
                    <a:spcPts val="600"/>
                  </a:spcBef>
                  <a:defRPr/>
                </a:pPr>
                <a:r>
                  <a:rPr lang="en-GB" sz="2000" b="1" dirty="0">
                    <a:latin typeface="Georgia" panose="02040502050405020303" pitchFamily="18" charset="0"/>
                  </a:rPr>
                  <a:t>Data Understanding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9C7898C-9959-4858-A281-BCB32D16C284}"/>
                  </a:ext>
                </a:extLst>
              </p:cNvPr>
              <p:cNvSpPr txBox="1"/>
              <p:nvPr/>
            </p:nvSpPr>
            <p:spPr>
              <a:xfrm>
                <a:off x="2020642" y="4897665"/>
                <a:ext cx="2143050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eorgia" panose="02040502050405020303" pitchFamily="18" charset="0"/>
                    <a:ea typeface="Lato" panose="020F0502020204030203" pitchFamily="34" charset="0"/>
                    <a:cs typeface="Poppins" panose="00000500000000000000" pitchFamily="50" charset="0"/>
                  </a:rPr>
                  <a:t>Data Preparation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8CD1790-987D-450E-999A-C53CBA467CA5}"/>
                  </a:ext>
                </a:extLst>
              </p:cNvPr>
              <p:cNvSpPr txBox="1"/>
              <p:nvPr/>
            </p:nvSpPr>
            <p:spPr>
              <a:xfrm>
                <a:off x="7520304" y="1804819"/>
                <a:ext cx="2222418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000" b="1" dirty="0">
                    <a:latin typeface="+mj-lt"/>
                    <a:ea typeface="Lato" panose="020F0502020204030203" pitchFamily="34" charset="0"/>
                    <a:cs typeface="Poppins" panose="00000500000000000000" pitchFamily="50" charset="0"/>
                  </a:rPr>
                  <a:t>Recommendations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Lato" panose="020F0502020204030203" pitchFamily="34" charset="0"/>
                  <a:cs typeface="Poppins" panose="00000500000000000000" pitchFamily="50" charset="0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51038ED-7A56-4F20-921B-16098E41DF76}"/>
                  </a:ext>
                </a:extLst>
              </p:cNvPr>
              <p:cNvSpPr txBox="1"/>
              <p:nvPr/>
            </p:nvSpPr>
            <p:spPr>
              <a:xfrm>
                <a:off x="8337658" y="4719467"/>
                <a:ext cx="1308549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eorgia" panose="02040502050405020303" pitchFamily="18" charset="0"/>
                    <a:ea typeface="Lato" panose="020F0502020204030203" pitchFamily="34" charset="0"/>
                    <a:cs typeface="Poppins" panose="00000500000000000000" pitchFamily="50" charset="0"/>
                  </a:rPr>
                  <a:t>Evaluation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15340AC-BC14-4DA7-A5C9-5BF18F03BE86}"/>
                  </a:ext>
                </a:extLst>
              </p:cNvPr>
              <p:cNvSpPr txBox="1"/>
              <p:nvPr/>
            </p:nvSpPr>
            <p:spPr>
              <a:xfrm>
                <a:off x="8407230" y="3164745"/>
                <a:ext cx="1417879" cy="2745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eorgia" panose="02040502050405020303" pitchFamily="18" charset="0"/>
                    <a:ea typeface="Lato" panose="020F0502020204030203" pitchFamily="34" charset="0"/>
                    <a:cs typeface="Poppins" panose="00000500000000000000" pitchFamily="50" charset="0"/>
                  </a:rPr>
                  <a:t>Conclusion </a:t>
                </a: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481B817-A9E8-40EE-A3CB-C0EB142991E0}"/>
                </a:ext>
              </a:extLst>
            </p:cNvPr>
            <p:cNvSpPr txBox="1"/>
            <p:nvPr/>
          </p:nvSpPr>
          <p:spPr>
            <a:xfrm>
              <a:off x="5594901" y="6063758"/>
              <a:ext cx="1512449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dirty="0">
                  <a:latin typeface="Georgia" panose="02040502050405020303" pitchFamily="18" charset="0"/>
                  <a:ea typeface="Lato" panose="020F0502020204030203" pitchFamily="34" charset="0"/>
                  <a:cs typeface="Poppins" panose="00000500000000000000" pitchFamily="50" charset="0"/>
                </a:rPr>
                <a:t>Modeling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eorgia" panose="02040502050405020303" pitchFamily="18" charset="0"/>
                <a:ea typeface="Lato" panose="020F0502020204030203" pitchFamily="34" charset="0"/>
                <a:cs typeface="Poppins" panose="00000500000000000000" pitchFamily="50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F98CF9E-F36C-4F01-B31E-EEFA1638453F}"/>
                </a:ext>
              </a:extLst>
            </p:cNvPr>
            <p:cNvSpPr/>
            <p:nvPr/>
          </p:nvSpPr>
          <p:spPr>
            <a:xfrm>
              <a:off x="5792845" y="5008444"/>
              <a:ext cx="1025066" cy="102506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AD31747-0ADF-417E-84F5-A5CC7F8821A5}"/>
              </a:ext>
            </a:extLst>
          </p:cNvPr>
          <p:cNvGrpSpPr/>
          <p:nvPr/>
        </p:nvGrpSpPr>
        <p:grpSpPr>
          <a:xfrm>
            <a:off x="5058943" y="2118225"/>
            <a:ext cx="2390198" cy="2390198"/>
            <a:chOff x="5401003" y="2795538"/>
            <a:chExt cx="1447160" cy="1447160"/>
          </a:xfrm>
          <a:solidFill>
            <a:srgbClr val="0070C0"/>
          </a:solidFill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3986B832-7E10-4134-5A11-1206DDFD4760}"/>
                </a:ext>
              </a:extLst>
            </p:cNvPr>
            <p:cNvSpPr/>
            <p:nvPr/>
          </p:nvSpPr>
          <p:spPr>
            <a:xfrm>
              <a:off x="5401003" y="2795538"/>
              <a:ext cx="1447160" cy="1447160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BE27EC5-6701-D4E0-1D66-3C3FD4AB13F2}"/>
                </a:ext>
              </a:extLst>
            </p:cNvPr>
            <p:cNvSpPr/>
            <p:nvPr/>
          </p:nvSpPr>
          <p:spPr>
            <a:xfrm>
              <a:off x="5566119" y="2960655"/>
              <a:ext cx="1116928" cy="1116928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latin typeface="Georgia" panose="02040502050405020303" pitchFamily="18" charset="0"/>
                </a:rPr>
                <a:t>outline</a:t>
              </a:r>
              <a:endParaRPr lang="ko-KR" altLang="en-US" sz="2400" b="1" dirty="0">
                <a:latin typeface="Georgia" panose="020405020504050203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9394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93B17E5-66B0-4DA9-8C99-90777B84C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9513" y="469148"/>
            <a:ext cx="4195674" cy="20525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Overview</a:t>
            </a:r>
            <a:endParaRPr lang="en-US" sz="5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house on a red arrow&#10;&#10;Description automatically generated">
            <a:extLst>
              <a:ext uri="{FF2B5EF4-FFF2-40B4-BE49-F238E27FC236}">
                <a16:creationId xmlns:a16="http://schemas.microsoft.com/office/drawing/2014/main" id="{FE9B4EA3-28B1-49E0-9127-D57ACB1FE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83" r="10367" b="1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34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19AD53-1C6B-4E97-97C8-77A9E4DEAA12}"/>
              </a:ext>
            </a:extLst>
          </p:cNvPr>
          <p:cNvSpPr txBox="1"/>
          <p:nvPr/>
        </p:nvSpPr>
        <p:spPr>
          <a:xfrm>
            <a:off x="6430061" y="2829697"/>
            <a:ext cx="4973648" cy="34666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lvl="0" indent="-2286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Market Transformation: 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Initial rise in home prices driven by real estate's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perceived long-term value 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and a decline of home values due to the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Great Recession diminishing buyers trust.</a:t>
            </a:r>
          </a:p>
          <a:p>
            <a:pPr marL="285750" lvl="0" indent="-2286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1600" b="1">
              <a:solidFill>
                <a:schemeClr val="tx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Restored Stability: 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After the recession, stability was restored due to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low interest rates 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as well as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urbanization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 and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</a:rPr>
              <a:t>technology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</a:rPr>
              <a:t> which attracted younger dwellers to cities.</a:t>
            </a: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38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0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990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59" name="Rectangle 315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light bulb with a crumpled paper ball&#10;&#10;Description automatically generated">
            <a:extLst>
              <a:ext uri="{FF2B5EF4-FFF2-40B4-BE49-F238E27FC236}">
                <a16:creationId xmlns:a16="http://schemas.microsoft.com/office/drawing/2014/main" id="{3FF1E2C9-BDF5-46FF-92A7-FF679CF7DF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5" r="327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161" name="Rectangle 316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CD9A44-EC14-43A6-2E18-C750A3AB9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972" y="1127273"/>
            <a:ext cx="4227903" cy="1078788"/>
          </a:xfrm>
        </p:spPr>
        <p:txBody>
          <a:bodyPr>
            <a:normAutofit/>
          </a:bodyPr>
          <a:lstStyle/>
          <a:p>
            <a:r>
              <a:rPr lang="en-GB" sz="4000" dirty="0"/>
              <a:t>Business Problem</a:t>
            </a:r>
          </a:p>
        </p:txBody>
      </p:sp>
      <p:sp>
        <p:nvSpPr>
          <p:cNvPr id="3154" name="Content Placeholder 2">
            <a:extLst>
              <a:ext uri="{FF2B5EF4-FFF2-40B4-BE49-F238E27FC236}">
                <a16:creationId xmlns:a16="http://schemas.microsoft.com/office/drawing/2014/main" id="{97D22561-4FD8-495D-A831-A9BFDFCEF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08" y="2434201"/>
            <a:ext cx="4734056" cy="3742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/>
              <a:t>Waridi</a:t>
            </a:r>
            <a:r>
              <a:rPr lang="en-US" sz="1400" dirty="0"/>
              <a:t> financial Investment firm has a big decision to make on the </a:t>
            </a:r>
            <a:r>
              <a:rPr lang="en-US" sz="1400" b="1" dirty="0"/>
              <a:t>best 5 zip codes to invest on short-term basis.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Analyze </a:t>
            </a:r>
            <a:r>
              <a:rPr lang="en-US" sz="1400" b="1" dirty="0"/>
              <a:t>median monthly housing sales prices </a:t>
            </a:r>
            <a:r>
              <a:rPr lang="en-US" sz="1400" dirty="0"/>
              <a:t>for over </a:t>
            </a:r>
            <a:r>
              <a:rPr lang="en-US" sz="1400" b="1" dirty="0"/>
              <a:t>14,000 United States zip codes</a:t>
            </a:r>
            <a:r>
              <a:rPr lang="en-US" sz="1400" dirty="0"/>
              <a:t> and find the best return on investment with tolerable risk.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Calculating </a:t>
            </a:r>
            <a:r>
              <a:rPr lang="en-US" sz="1400" b="1" dirty="0"/>
              <a:t>22-year, 5-year and 3-year ROI </a:t>
            </a:r>
            <a:r>
              <a:rPr lang="en-US" sz="1400" dirty="0"/>
              <a:t>to figure out the best zip codes giving the most profit.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2696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C83721-6ADA-4E5D-AC66-5057EB7FC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1" y="0"/>
            <a:ext cx="1211499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A21AE57-ED06-4E94-95CE-155A4A09859A}"/>
              </a:ext>
            </a:extLst>
          </p:cNvPr>
          <p:cNvSpPr/>
          <p:nvPr/>
        </p:nvSpPr>
        <p:spPr>
          <a:xfrm>
            <a:off x="5194434" y="3968828"/>
            <a:ext cx="6096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determine the top 5 zip codes that show the highest potential return on investment (ROI) in 5 years.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0DDD0B-66E2-4B07-B216-C76B907A92FF}"/>
              </a:ext>
            </a:extLst>
          </p:cNvPr>
          <p:cNvSpPr/>
          <p:nvPr/>
        </p:nvSpPr>
        <p:spPr>
          <a:xfrm>
            <a:off x="5194434" y="4842128"/>
            <a:ext cx="5726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identify which top 5 states have the highest ROI.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506211-D1A4-44E0-B8E4-0D1BBF907ACD}"/>
              </a:ext>
            </a:extLst>
          </p:cNvPr>
          <p:cNvSpPr/>
          <p:nvPr/>
        </p:nvSpPr>
        <p:spPr>
          <a:xfrm>
            <a:off x="5207847" y="5438429"/>
            <a:ext cx="6223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determine the best month to sell property to maximize ROI.</a:t>
            </a:r>
          </a:p>
        </p:txBody>
      </p:sp>
    </p:spTree>
    <p:extLst>
      <p:ext uri="{BB962C8B-B14F-4D97-AF65-F5344CB8AC3E}">
        <p14:creationId xmlns:p14="http://schemas.microsoft.com/office/powerpoint/2010/main" val="281094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84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183" name="Rectangle 5182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E7B1DB-E25A-32F6-EF86-D88274A7C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44" y="605480"/>
            <a:ext cx="5099602" cy="1508333"/>
          </a:xfrm>
        </p:spPr>
        <p:txBody>
          <a:bodyPr anchor="ctr">
            <a:normAutofit/>
          </a:bodyPr>
          <a:lstStyle/>
          <a:p>
            <a:r>
              <a:rPr lang="en-GB" sz="3600" dirty="0"/>
              <a:t>Data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A032E-BD4C-AB02-2016-396A595FD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850" y="2434280"/>
            <a:ext cx="5297496" cy="4065373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Median monthly housing sales prices data for </a:t>
            </a:r>
            <a:r>
              <a:rPr lang="en-US" sz="1600" b="1" dirty="0"/>
              <a:t>265 zip codes </a:t>
            </a:r>
            <a:r>
              <a:rPr lang="en-US" sz="1600" dirty="0"/>
              <a:t>in the USA, over the period of </a:t>
            </a:r>
            <a:r>
              <a:rPr lang="en-US" sz="1600" b="1" dirty="0"/>
              <a:t>April 1996 through April 2018.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Dataset contains </a:t>
            </a:r>
            <a:r>
              <a:rPr lang="en-GB" sz="1600" b="1" dirty="0"/>
              <a:t>14,723 records </a:t>
            </a:r>
            <a:r>
              <a:rPr lang="en-GB" sz="1600" dirty="0"/>
              <a:t>and </a:t>
            </a:r>
            <a:r>
              <a:rPr lang="en-GB" sz="1600" b="1" dirty="0"/>
              <a:t>272 variables </a:t>
            </a:r>
            <a:endParaRPr lang="en-GB" sz="1600" dirty="0"/>
          </a:p>
          <a:p>
            <a:pPr>
              <a:lnSpc>
                <a:spcPct val="150000"/>
              </a:lnSpc>
            </a:pPr>
            <a:r>
              <a:rPr lang="en-GB" sz="1600" dirty="0"/>
              <a:t>The features contain a mix </a:t>
            </a:r>
            <a:r>
              <a:rPr lang="en-GB" sz="1600" b="1" dirty="0"/>
              <a:t>of numerical</a:t>
            </a:r>
            <a:r>
              <a:rPr lang="en-GB" sz="1600" dirty="0"/>
              <a:t> and </a:t>
            </a:r>
            <a:r>
              <a:rPr lang="en-GB" sz="1600" b="1" dirty="0"/>
              <a:t>categorical variables 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The data will be used for time series analysis to </a:t>
            </a:r>
            <a:r>
              <a:rPr lang="en-GB" sz="1600" b="1" dirty="0"/>
              <a:t>predict housing sales prices.</a:t>
            </a:r>
            <a:endParaRPr lang="en-GB" sz="1600" b="1" i="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GB" sz="19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4" name="Picture 3" descr="A group of people looking at a magnifying glass&#10;&#10;Description automatically generated">
            <a:extLst>
              <a:ext uri="{FF2B5EF4-FFF2-40B4-BE49-F238E27FC236}">
                <a16:creationId xmlns:a16="http://schemas.microsoft.com/office/drawing/2014/main" id="{6BDDDC1E-825B-470A-9F9C-D64C38FEB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70" r="24039" b="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66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6CCA6FD-CA85-4063-B603-599BD4F878BE}"/>
              </a:ext>
            </a:extLst>
          </p:cNvPr>
          <p:cNvGrpSpPr/>
          <p:nvPr/>
        </p:nvGrpSpPr>
        <p:grpSpPr>
          <a:xfrm>
            <a:off x="379093" y="1952675"/>
            <a:ext cx="6801352" cy="4130491"/>
            <a:chOff x="1815456" y="3344710"/>
            <a:chExt cx="2950268" cy="2161161"/>
          </a:xfrm>
          <a:solidFill>
            <a:srgbClr val="C00000"/>
          </a:solidFill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17C8A4F-BED9-44AF-8492-60EC1023F432}"/>
                </a:ext>
              </a:extLst>
            </p:cNvPr>
            <p:cNvGrpSpPr/>
            <p:nvPr/>
          </p:nvGrpSpPr>
          <p:grpSpPr>
            <a:xfrm>
              <a:off x="1823409" y="3344710"/>
              <a:ext cx="2912203" cy="450038"/>
              <a:chOff x="4432049" y="3007539"/>
              <a:chExt cx="2912203" cy="450038"/>
            </a:xfrm>
            <a:grpFill/>
          </p:grpSpPr>
          <p:sp>
            <p:nvSpPr>
              <p:cNvPr id="53" name="Google Shape;1097;p44">
                <a:extLst>
                  <a:ext uri="{FF2B5EF4-FFF2-40B4-BE49-F238E27FC236}">
                    <a16:creationId xmlns:a16="http://schemas.microsoft.com/office/drawing/2014/main" id="{8F3165D2-DADC-401D-866A-37AA11B3A527}"/>
                  </a:ext>
                </a:extLst>
              </p:cNvPr>
              <p:cNvSpPr/>
              <p:nvPr/>
            </p:nvSpPr>
            <p:spPr>
              <a:xfrm>
                <a:off x="4575687" y="3007539"/>
                <a:ext cx="2768565" cy="450038"/>
              </a:xfrm>
              <a:prstGeom prst="roundRect">
                <a:avLst>
                  <a:gd name="adj" fmla="val 22614"/>
                </a:avLst>
              </a:prstGeom>
              <a:solidFill>
                <a:schemeClr val="bg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-GB" sz="1600" dirty="0"/>
                  <a:t>Data cleaning including checking for </a:t>
                </a:r>
                <a:r>
                  <a:rPr lang="en-GB" sz="1600" b="1" dirty="0"/>
                  <a:t>duplicated rows, </a:t>
                </a:r>
                <a:r>
                  <a:rPr lang="en-GB" sz="1600" dirty="0"/>
                  <a:t> </a:t>
                </a:r>
                <a:r>
                  <a:rPr lang="en-GB" sz="1600" b="1" dirty="0"/>
                  <a:t>missing values</a:t>
                </a:r>
                <a:r>
                  <a:rPr lang="en-GB" sz="1600" dirty="0"/>
                  <a:t>, </a:t>
                </a:r>
                <a:r>
                  <a:rPr lang="en-GB" sz="1600" b="1" dirty="0"/>
                  <a:t>dropping unnecessary and renaming columns.</a:t>
                </a:r>
                <a:endParaRPr lang="en-US" sz="1600" dirty="0"/>
              </a:p>
              <a:p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rebuchet MS" panose="020B0703020202090204" pitchFamily="34" charset="0"/>
                </a:endParaRPr>
              </a:p>
            </p:txBody>
          </p:sp>
          <p:sp>
            <p:nvSpPr>
              <p:cNvPr id="54" name="Marvin tracker circle">
                <a:extLst>
                  <a:ext uri="{FF2B5EF4-FFF2-40B4-BE49-F238E27FC236}">
                    <a16:creationId xmlns:a16="http://schemas.microsoft.com/office/drawing/2014/main" id="{B786D822-EE53-4273-A57E-44C0283AF7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32049" y="3096440"/>
                <a:ext cx="216000" cy="216000"/>
              </a:xfrm>
              <a:prstGeom prst="ellipse">
                <a:avLst/>
              </a:prstGeom>
              <a:solidFill>
                <a:srgbClr val="0070C0"/>
              </a:solidFill>
              <a:ln w="1587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rtlCol="0" anchor="ctr" anchorCtr="1">
                <a:noAutofit/>
              </a:bodyPr>
              <a:lstStyle/>
              <a:p>
                <a:pPr algn="ctr" defTabSz="93296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00" b="1" kern="0" dirty="0">
                    <a:solidFill>
                      <a:srgbClr val="FFFFFF"/>
                    </a:solidFill>
                    <a:latin typeface="+mj-lt"/>
                  </a:rPr>
                  <a:t>1</a:t>
                </a: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A862B6A-EC65-4CCF-A45C-FB9FCD030181}"/>
                </a:ext>
              </a:extLst>
            </p:cNvPr>
            <p:cNvGrpSpPr/>
            <p:nvPr/>
          </p:nvGrpSpPr>
          <p:grpSpPr>
            <a:xfrm>
              <a:off x="1815456" y="4484131"/>
              <a:ext cx="2920156" cy="450038"/>
              <a:chOff x="4424096" y="3003556"/>
              <a:chExt cx="2920156" cy="450038"/>
            </a:xfrm>
            <a:grpFill/>
          </p:grpSpPr>
          <p:sp>
            <p:nvSpPr>
              <p:cNvPr id="42" name="Google Shape;1097;p44">
                <a:extLst>
                  <a:ext uri="{FF2B5EF4-FFF2-40B4-BE49-F238E27FC236}">
                    <a16:creationId xmlns:a16="http://schemas.microsoft.com/office/drawing/2014/main" id="{C77DF078-20FE-4EAF-B306-B80C482ED241}"/>
                  </a:ext>
                </a:extLst>
              </p:cNvPr>
              <p:cNvSpPr/>
              <p:nvPr/>
            </p:nvSpPr>
            <p:spPr>
              <a:xfrm>
                <a:off x="4575687" y="3003556"/>
                <a:ext cx="2768565" cy="450038"/>
              </a:xfrm>
              <a:prstGeom prst="roundRect">
                <a:avLst>
                  <a:gd name="adj" fmla="val 22614"/>
                </a:avLst>
              </a:prstGeom>
              <a:solidFill>
                <a:schemeClr val="bg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-US" sz="1200" kern="0" dirty="0">
                    <a:solidFill>
                      <a:schemeClr val="bg2"/>
                    </a:solidFill>
                    <a:latin typeface="Trebuchet MS" panose="020B0703020202090204" pitchFamily="34" charset="0"/>
                  </a:rPr>
                  <a:t> </a:t>
                </a:r>
              </a:p>
              <a:p>
                <a:r>
                  <a:rPr lang="en-US" sz="1200" kern="0" dirty="0">
                    <a:solidFill>
                      <a:schemeClr val="bg2"/>
                    </a:solidFill>
                    <a:latin typeface="Trebuchet MS" panose="020B0703020202090204" pitchFamily="34" charset="0"/>
                  </a:rPr>
                  <a:t> </a:t>
                </a:r>
                <a:r>
                  <a:rPr lang="en-GB" sz="1600" dirty="0"/>
                  <a:t>Calculating</a:t>
                </a:r>
                <a:r>
                  <a:rPr lang="en-GB" sz="1600" b="1" dirty="0"/>
                  <a:t> Return on Investment (ROI) </a:t>
                </a:r>
                <a:r>
                  <a:rPr lang="en-GB" sz="1600" dirty="0"/>
                  <a:t>and </a:t>
                </a:r>
                <a:r>
                  <a:rPr lang="en-GB" sz="1600" b="1" dirty="0"/>
                  <a:t>Co-efficient of       Variation(CV)</a:t>
                </a:r>
                <a:r>
                  <a:rPr lang="en-GB" sz="1600" dirty="0"/>
                  <a:t> to determine where to invest.</a:t>
                </a:r>
                <a:endParaRPr lang="en-US" sz="1600" dirty="0">
                  <a:latin typeface="Trebuchet MS" panose="020B0703020202090204" pitchFamily="34" charset="0"/>
                </a:endParaRPr>
              </a:p>
              <a:p>
                <a:endParaRPr lang="en-US" sz="1200" kern="0" dirty="0">
                  <a:solidFill>
                    <a:schemeClr val="bg2"/>
                  </a:solidFill>
                  <a:latin typeface="Trebuchet MS" panose="020B0703020202090204" pitchFamily="34" charset="0"/>
                </a:endParaRPr>
              </a:p>
            </p:txBody>
          </p:sp>
          <p:sp>
            <p:nvSpPr>
              <p:cNvPr id="43" name="Marvin tracker circle">
                <a:extLst>
                  <a:ext uri="{FF2B5EF4-FFF2-40B4-BE49-F238E27FC236}">
                    <a16:creationId xmlns:a16="http://schemas.microsoft.com/office/drawing/2014/main" id="{7A9963BD-4CE1-415E-AC58-BAC86CE483F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24096" y="3116592"/>
                <a:ext cx="216000" cy="216000"/>
              </a:xfrm>
              <a:prstGeom prst="ellipse">
                <a:avLst/>
              </a:prstGeom>
              <a:solidFill>
                <a:srgbClr val="0070C0"/>
              </a:solidFill>
              <a:ln w="1587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rtlCol="0" anchor="ctr" anchorCtr="1">
                <a:noAutofit/>
              </a:bodyPr>
              <a:lstStyle/>
              <a:p>
                <a:pPr algn="ctr" defTabSz="93296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00" b="1" kern="0" dirty="0">
                    <a:solidFill>
                      <a:srgbClr val="FFFFFF"/>
                    </a:solidFill>
                  </a:rPr>
                  <a:t>3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80C2C59-473B-4CA9-A27F-418A9EE57115}"/>
                </a:ext>
              </a:extLst>
            </p:cNvPr>
            <p:cNvGrpSpPr/>
            <p:nvPr/>
          </p:nvGrpSpPr>
          <p:grpSpPr>
            <a:xfrm>
              <a:off x="1823409" y="5055833"/>
              <a:ext cx="2942315" cy="450038"/>
              <a:chOff x="4409045" y="3003556"/>
              <a:chExt cx="2942315" cy="450038"/>
            </a:xfrm>
            <a:grpFill/>
          </p:grpSpPr>
          <p:sp>
            <p:nvSpPr>
              <p:cNvPr id="33" name="Google Shape;1097;p44">
                <a:extLst>
                  <a:ext uri="{FF2B5EF4-FFF2-40B4-BE49-F238E27FC236}">
                    <a16:creationId xmlns:a16="http://schemas.microsoft.com/office/drawing/2014/main" id="{B4818589-D338-4F66-827B-52596B7E4206}"/>
                  </a:ext>
                </a:extLst>
              </p:cNvPr>
              <p:cNvSpPr/>
              <p:nvPr/>
            </p:nvSpPr>
            <p:spPr>
              <a:xfrm>
                <a:off x="4552683" y="3003556"/>
                <a:ext cx="2798677" cy="450038"/>
              </a:xfrm>
              <a:prstGeom prst="roundRect">
                <a:avLst>
                  <a:gd name="adj" fmla="val 22614"/>
                </a:avLst>
              </a:prstGeom>
              <a:solidFill>
                <a:schemeClr val="bg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-US" sz="1200" kern="0" dirty="0">
                    <a:solidFill>
                      <a:schemeClr val="bg1"/>
                    </a:solidFill>
                    <a:latin typeface="Trebuchet MS" panose="020B0703020202090204" pitchFamily="34" charset="0"/>
                  </a:rPr>
                  <a:t>   </a:t>
                </a:r>
                <a:endParaRPr lang="en-US" sz="1400" kern="0" dirty="0">
                  <a:solidFill>
                    <a:schemeClr val="bg1"/>
                  </a:solidFill>
                  <a:latin typeface="Trebuchet MS" panose="020B0703020202090204" pitchFamily="34" charset="0"/>
                </a:endParaRPr>
              </a:p>
              <a:p>
                <a:r>
                  <a:rPr lang="en-US" sz="1400" b="1" kern="0" dirty="0">
                    <a:solidFill>
                      <a:schemeClr val="bg1"/>
                    </a:solidFill>
                    <a:latin typeface="Trebuchet MS" panose="020B0703020202090204" pitchFamily="34" charset="0"/>
                  </a:rPr>
                  <a:t>  </a:t>
                </a:r>
                <a:r>
                  <a:rPr lang="en-GB" sz="1600" b="1" kern="0" dirty="0">
                    <a:solidFill>
                      <a:sysClr val="windowText" lastClr="000000"/>
                    </a:solidFill>
                  </a:rPr>
                  <a:t>Created visualizations</a:t>
                </a:r>
                <a:r>
                  <a:rPr lang="en-GB" sz="1600" kern="0" dirty="0">
                    <a:solidFill>
                      <a:sysClr val="windowText" lastClr="000000"/>
                    </a:solidFill>
                  </a:rPr>
                  <a:t> of ROI and CV in relations to states and zip codes as well as time to average home sales price</a:t>
                </a:r>
                <a:endParaRPr lang="en-US" sz="1600" kern="0" dirty="0">
                  <a:solidFill>
                    <a:sysClr val="windowText" lastClr="000000"/>
                  </a:solidFill>
                  <a:latin typeface="Trebuchet MS" panose="020B0703020202090204" pitchFamily="34" charset="0"/>
                </a:endParaRPr>
              </a:p>
              <a:p>
                <a:endParaRPr lang="en-US" sz="1200" kern="0" dirty="0">
                  <a:solidFill>
                    <a:schemeClr val="bg1"/>
                  </a:solidFill>
                  <a:latin typeface="Trebuchet MS" panose="020B0703020202090204" pitchFamily="34" charset="0"/>
                </a:endParaRPr>
              </a:p>
            </p:txBody>
          </p:sp>
          <p:sp>
            <p:nvSpPr>
              <p:cNvPr id="34" name="Marvin tracker circle">
                <a:extLst>
                  <a:ext uri="{FF2B5EF4-FFF2-40B4-BE49-F238E27FC236}">
                    <a16:creationId xmlns:a16="http://schemas.microsoft.com/office/drawing/2014/main" id="{E6AFA694-C53D-4D37-92EB-4B9FAE31A0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045" y="3110929"/>
                <a:ext cx="216000" cy="216000"/>
              </a:xfrm>
              <a:prstGeom prst="ellipse">
                <a:avLst/>
              </a:prstGeom>
              <a:solidFill>
                <a:srgbClr val="0070C0"/>
              </a:solidFill>
              <a:ln w="1587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rtlCol="0" anchor="ctr" anchorCtr="1">
                <a:noAutofit/>
              </a:bodyPr>
              <a:lstStyle/>
              <a:p>
                <a:pPr algn="ctr" defTabSz="93296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00" b="1" kern="0" dirty="0">
                    <a:solidFill>
                      <a:srgbClr val="FFFFFF"/>
                    </a:solidFill>
                  </a:rPr>
                  <a:t>4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C7FC89-DA25-4144-8933-8D9B346740F5}"/>
                </a:ext>
              </a:extLst>
            </p:cNvPr>
            <p:cNvGrpSpPr/>
            <p:nvPr/>
          </p:nvGrpSpPr>
          <p:grpSpPr>
            <a:xfrm>
              <a:off x="1815456" y="3912429"/>
              <a:ext cx="2920156" cy="450038"/>
              <a:chOff x="4424096" y="3003556"/>
              <a:chExt cx="2920156" cy="450038"/>
            </a:xfrm>
            <a:grpFill/>
          </p:grpSpPr>
          <p:sp>
            <p:nvSpPr>
              <p:cNvPr id="18" name="Google Shape;1097;p44">
                <a:extLst>
                  <a:ext uri="{FF2B5EF4-FFF2-40B4-BE49-F238E27FC236}">
                    <a16:creationId xmlns:a16="http://schemas.microsoft.com/office/drawing/2014/main" id="{8834C472-38A9-4E3C-96FE-6B576972AAEE}"/>
                  </a:ext>
                </a:extLst>
              </p:cNvPr>
              <p:cNvSpPr/>
              <p:nvPr/>
            </p:nvSpPr>
            <p:spPr>
              <a:xfrm>
                <a:off x="4575687" y="3003556"/>
                <a:ext cx="2768565" cy="450038"/>
              </a:xfrm>
              <a:prstGeom prst="roundRect">
                <a:avLst>
                  <a:gd name="adj" fmla="val 22614"/>
                </a:avLst>
              </a:prstGeom>
              <a:solidFill>
                <a:schemeClr val="bg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lvl="0"/>
                <a:r>
                  <a:rPr lang="en-GB" sz="1200" dirty="0"/>
                  <a:t> </a:t>
                </a:r>
                <a:r>
                  <a:rPr lang="en-GB" sz="1600" dirty="0"/>
                  <a:t>Data analysis involved selecting </a:t>
                </a:r>
                <a:r>
                  <a:rPr lang="en-GB" sz="1600" b="1" dirty="0"/>
                  <a:t>top 10 states based on domain knowledge</a:t>
                </a:r>
                <a:r>
                  <a:rPr lang="en-GB" sz="1600" dirty="0"/>
                  <a:t> of the best states to invest in.</a:t>
                </a:r>
                <a:endParaRPr lang="en-US" sz="1600" dirty="0">
                  <a:latin typeface="Trebuchet MS" panose="020B0703020202090204" pitchFamily="34" charset="0"/>
                </a:endParaRPr>
              </a:p>
            </p:txBody>
          </p:sp>
          <p:sp>
            <p:nvSpPr>
              <p:cNvPr id="19" name="Marvin tracker circle">
                <a:extLst>
                  <a:ext uri="{FF2B5EF4-FFF2-40B4-BE49-F238E27FC236}">
                    <a16:creationId xmlns:a16="http://schemas.microsoft.com/office/drawing/2014/main" id="{4134E51B-337D-46B2-A3B1-9F680E6B5E6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24096" y="3100423"/>
                <a:ext cx="216000" cy="216000"/>
              </a:xfrm>
              <a:prstGeom prst="ellipse">
                <a:avLst/>
              </a:prstGeom>
              <a:solidFill>
                <a:srgbClr val="0070C0"/>
              </a:solidFill>
              <a:ln w="1587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rtlCol="0" anchor="ctr" anchorCtr="1">
                <a:noAutofit/>
              </a:bodyPr>
              <a:lstStyle/>
              <a:p>
                <a:pPr algn="ctr" defTabSz="93296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00" b="1" kern="0" dirty="0">
                    <a:solidFill>
                      <a:srgbClr val="FFFFFF"/>
                    </a:solidFill>
                  </a:rPr>
                  <a:t>2</a:t>
                </a:r>
              </a:p>
            </p:txBody>
          </p: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28CC7D44-343F-4C27-AE3B-8842A09FEE95}"/>
              </a:ext>
            </a:extLst>
          </p:cNvPr>
          <p:cNvSpPr/>
          <p:nvPr/>
        </p:nvSpPr>
        <p:spPr>
          <a:xfrm>
            <a:off x="702644" y="693755"/>
            <a:ext cx="53933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3600" b="1" kern="0" dirty="0">
                <a:solidFill>
                  <a:sysClr val="windowText" lastClr="000000"/>
                </a:solidFill>
                <a:latin typeface="+mj-lt"/>
              </a:rPr>
              <a:t>Data Preparation</a:t>
            </a:r>
            <a:endParaRPr lang="en-US" sz="3600" kern="0" dirty="0">
              <a:solidFill>
                <a:sysClr val="windowText" lastClr="000000"/>
              </a:solidFill>
              <a:latin typeface="+mj-lt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06E38440-3A1E-4607-8100-C382B0EB3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288" y="648549"/>
            <a:ext cx="64103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32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D5DCFDF7-117E-4EB8-B3ED-FF8460104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57" y="805657"/>
            <a:ext cx="6293063" cy="517604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E7EBC95-48FE-4EF0-98FA-0082019E7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6329" y="1559116"/>
            <a:ext cx="3810313" cy="3447832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High population of renters 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Demand for more housing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Low cost of living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High real estate market appreciation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Job opportunities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High happiness scores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728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5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1093</Words>
  <Application>Microsoft Office PowerPoint</Application>
  <PresentationFormat>Widescreen</PresentationFormat>
  <Paragraphs>151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Georgia</vt:lpstr>
      <vt:lpstr>Roboto</vt:lpstr>
      <vt:lpstr>Trebuchet MS</vt:lpstr>
      <vt:lpstr>Office Theme</vt:lpstr>
      <vt:lpstr>1_Office Theme</vt:lpstr>
      <vt:lpstr>HOUSING TIME SERIES ANALYSIS</vt:lpstr>
      <vt:lpstr>Group 8 Members</vt:lpstr>
      <vt:lpstr>PowerPoint Presentation</vt:lpstr>
      <vt:lpstr>Overview</vt:lpstr>
      <vt:lpstr>Business Problem</vt:lpstr>
      <vt:lpstr>PowerPoint Presentation</vt:lpstr>
      <vt:lpstr>Data Understanding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PREDICTIONSAND FORECASTING</vt:lpstr>
      <vt:lpstr>1. Decatur, Texas</vt:lpstr>
      <vt:lpstr>PowerPoint Presentation</vt:lpstr>
      <vt:lpstr>PowerPoint Presentation</vt:lpstr>
      <vt:lpstr>PowerPoint Presentation</vt:lpstr>
      <vt:lpstr>PowerPoint Presentation</vt:lpstr>
      <vt:lpstr>Model Evaluation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TIME SERIES ANALYSIS</dc:title>
  <cp:lastModifiedBy>Waruchu Kuria</cp:lastModifiedBy>
  <cp:revision>1</cp:revision>
  <dcterms:modified xsi:type="dcterms:W3CDTF">2023-08-30T10:58:43Z</dcterms:modified>
</cp:coreProperties>
</file>